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8" r:id="rId15"/>
    <p:sldId id="271" r:id="rId16"/>
    <p:sldId id="273" r:id="rId17"/>
    <p:sldId id="274" r:id="rId18"/>
    <p:sldId id="275" r:id="rId19"/>
    <p:sldId id="276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10" autoAdjust="0"/>
  </p:normalViewPr>
  <p:slideViewPr>
    <p:cSldViewPr>
      <p:cViewPr varScale="1">
        <p:scale>
          <a:sx n="76" d="100"/>
          <a:sy n="76" d="100"/>
        </p:scale>
        <p:origin x="12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6A255-2BE7-4A21-882B-FAD4329792D5}" type="datetimeFigureOut">
              <a:rPr lang="en-US" smtClean="0"/>
              <a:pPr/>
              <a:t>15-Jan-20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ADFE4-00A5-48E7-B7C3-E953BB1799F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2438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976F-85AB-4EF0-BC8B-445844FD76F2}" type="datetime1">
              <a:rPr lang="en-US" smtClean="0"/>
              <a:pPr/>
              <a:t>15-Jan-20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E9A2-353E-4C17-98E2-348A13FCB7A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FBDA-A3E0-440E-BF44-080E46C2A320}" type="datetime1">
              <a:rPr lang="en-US" smtClean="0"/>
              <a:pPr/>
              <a:t>15-Jan-20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E9A2-353E-4C17-98E2-348A13FCB7A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0D50-70C8-4E6A-A538-B82DC60F62BF}" type="datetime1">
              <a:rPr lang="en-US" smtClean="0"/>
              <a:pPr/>
              <a:t>15-Jan-20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E9A2-353E-4C17-98E2-348A13FCB7A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887E-5585-4ACB-8984-C93C54507EC0}" type="datetime1">
              <a:rPr lang="en-US" smtClean="0"/>
              <a:pPr/>
              <a:t>15-Jan-20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E9A2-353E-4C17-98E2-348A13FCB7A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F0ED-0A73-46E2-93C3-9DE0159B531D}" type="datetime1">
              <a:rPr lang="en-US" smtClean="0"/>
              <a:pPr/>
              <a:t>15-Jan-20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E9A2-353E-4C17-98E2-348A13FCB7A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A1C9-64C7-4175-81B4-204263C0C5D9}" type="datetime1">
              <a:rPr lang="en-US" smtClean="0"/>
              <a:pPr/>
              <a:t>15-Jan-20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E9A2-353E-4C17-98E2-348A13FCB7A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46F7-F7B8-4110-B233-5AAFD89FFEE9}" type="datetime1">
              <a:rPr lang="en-US" smtClean="0"/>
              <a:pPr/>
              <a:t>15-Jan-20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E9A2-353E-4C17-98E2-348A13FCB7A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741C-9687-4CC3-8C77-E9B5B6194E14}" type="datetime1">
              <a:rPr lang="en-US" smtClean="0"/>
              <a:pPr/>
              <a:t>15-Jan-20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E9A2-353E-4C17-98E2-348A13FCB7A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8755-3D3E-4811-8F58-41CDD054458E}" type="datetime1">
              <a:rPr lang="en-US" smtClean="0"/>
              <a:pPr/>
              <a:t>15-Jan-20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E9A2-353E-4C17-98E2-348A13FCB7A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BDED-E9BE-4833-ABF9-70431E5AB6BB}" type="datetime1">
              <a:rPr lang="en-US" smtClean="0"/>
              <a:pPr/>
              <a:t>15-Jan-20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E9A2-353E-4C17-98E2-348A13FCB7A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93EBA-FE29-4065-A583-8A938AB32B84}" type="datetime1">
              <a:rPr lang="en-US" smtClean="0"/>
              <a:pPr/>
              <a:t>15-Jan-20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E9A2-353E-4C17-98E2-348A13FCB7A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FA6C1-C4C1-4FB5-99A6-581A2CC42BC3}" type="datetime1">
              <a:rPr lang="en-US" smtClean="0"/>
              <a:pPr/>
              <a:t>15-Jan-20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6E9A2-353E-4C17-98E2-348A13FCB7A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amanathancs58@gmail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to Increase Life of Lead-Acid Battery ?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By </a:t>
            </a:r>
          </a:p>
          <a:p>
            <a:pPr algn="ctr">
              <a:buNone/>
            </a:pPr>
            <a:r>
              <a:rPr lang="en-US" dirty="0" smtClean="0"/>
              <a:t>C. S. </a:t>
            </a:r>
            <a:r>
              <a:rPr lang="en-US" dirty="0" err="1" smtClean="0"/>
              <a:t>Ramanathan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Battery Consultant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hlinkClick r:id="rId2"/>
              </a:rPr>
              <a:t>ramanathancs58@gmail.com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Ph.: + 91 98450 49975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E9A2-353E-4C17-98E2-348A13FCB7AB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Stratification in Flooded  Batteries-</a:t>
            </a:r>
            <a:br>
              <a:rPr lang="en-US" sz="3200" b="1" dirty="0" smtClean="0"/>
            </a:br>
            <a:r>
              <a:rPr lang="en-US" sz="3200" b="1" dirty="0" smtClean="0"/>
              <a:t>Settling of higher Density  acid by Gravity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7209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Recent studies show that  stratification starts  soon after  charge. Bottom  of plate shows  a higher acid  density and higher OCV; while top of plate has lower density and lower OCV</a:t>
            </a:r>
          </a:p>
          <a:p>
            <a:r>
              <a:rPr lang="en-US" dirty="0" smtClean="0"/>
              <a:t>EMF differs between  top and bottom of plates.                             A concentration cell is formed within each plate .</a:t>
            </a:r>
          </a:p>
          <a:p>
            <a:r>
              <a:rPr lang="en-US" dirty="0" smtClean="0"/>
              <a:t>An internal </a:t>
            </a:r>
            <a:r>
              <a:rPr lang="en-US" b="1" dirty="0" smtClean="0">
                <a:solidFill>
                  <a:srgbClr val="FF0000"/>
                </a:solidFill>
              </a:rPr>
              <a:t>CHARGE BALANCING </a:t>
            </a:r>
            <a:r>
              <a:rPr lang="en-US" dirty="0" smtClean="0"/>
              <a:t>occurs between top and bottom of each plate.</a:t>
            </a:r>
          </a:p>
          <a:p>
            <a:r>
              <a:rPr lang="en-US" dirty="0" err="1" smtClean="0"/>
              <a:t>PbSO</a:t>
            </a:r>
            <a:r>
              <a:rPr lang="en-US" dirty="0" smtClean="0"/>
              <a:t>₄ in bottom layer grows resulting in </a:t>
            </a:r>
            <a:r>
              <a:rPr lang="en-US" b="1" dirty="0" smtClean="0">
                <a:solidFill>
                  <a:srgbClr val="FF0000"/>
                </a:solidFill>
              </a:rPr>
              <a:t>SULPHATION. </a:t>
            </a:r>
            <a:r>
              <a:rPr lang="en-US" dirty="0" smtClean="0"/>
              <a:t> Large Crystals do not readily  accept charge.</a:t>
            </a:r>
          </a:p>
          <a:p>
            <a:r>
              <a:rPr lang="en-US" dirty="0" smtClean="0"/>
              <a:t>Life of plate is compromised.</a:t>
            </a:r>
          </a:p>
          <a:p>
            <a:r>
              <a:rPr lang="en-US" dirty="0" smtClean="0"/>
              <a:t> Inverter batteries use tall plates and are  more prone to stratification. Lower portion of batteries suffer  SULPHATION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E9A2-353E-4C17-98E2-348A13FCB7AB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Remedies for Stratification in Flooded Batteries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9600" b="1" dirty="0" smtClean="0"/>
              <a:t>    Inverter and Stationary Batteries</a:t>
            </a:r>
          </a:p>
          <a:p>
            <a:r>
              <a:rPr lang="en-US" sz="9600" dirty="0" smtClean="0"/>
              <a:t>Stratification of  Inverter  and Stationary Batteries can be controlled by frequent </a:t>
            </a:r>
            <a:r>
              <a:rPr lang="en-US" sz="9600" dirty="0" smtClean="0">
                <a:solidFill>
                  <a:srgbClr val="FF0000"/>
                </a:solidFill>
              </a:rPr>
              <a:t>Gassing Charge</a:t>
            </a:r>
            <a:r>
              <a:rPr lang="en-US" sz="9600" dirty="0" smtClean="0"/>
              <a:t>.(1-2 times per week)</a:t>
            </a:r>
          </a:p>
          <a:p>
            <a:r>
              <a:rPr lang="en-US" sz="9600" dirty="0" smtClean="0"/>
              <a:t> Usual Cut-off Voltages  of 13.8- 14.2 Volts are  insufficient for good gassing charge.</a:t>
            </a:r>
          </a:p>
          <a:p>
            <a:r>
              <a:rPr lang="en-US" sz="9600" dirty="0" smtClean="0"/>
              <a:t>Additional provision to charge beyond 15.5-16 V should be provided. Charging  duration can be about 30 minutes to 1 hr.</a:t>
            </a:r>
          </a:p>
          <a:p>
            <a:r>
              <a:rPr lang="en-US" sz="9600" dirty="0" smtClean="0"/>
              <a:t>A  substantial  benefit  is longer cycle life of battery.</a:t>
            </a:r>
          </a:p>
          <a:p>
            <a:endParaRPr lang="en-US" sz="9600" dirty="0" smtClean="0"/>
          </a:p>
          <a:p>
            <a:pPr>
              <a:buNone/>
            </a:pPr>
            <a:r>
              <a:rPr lang="en-US" sz="9600" b="1" dirty="0" smtClean="0"/>
              <a:t>    Automotive and E-Rickshaw  Batteries</a:t>
            </a:r>
          </a:p>
          <a:p>
            <a:r>
              <a:rPr lang="en-US" sz="9600" dirty="0" smtClean="0"/>
              <a:t>In Automotive battery ,  Float Voltage more than 14.4 V is obviously  not  possible /acceptable.  The electrical appliances  cannot accept  more than 15 V.</a:t>
            </a:r>
          </a:p>
          <a:p>
            <a:r>
              <a:rPr lang="en-US" sz="9600" dirty="0" smtClean="0"/>
              <a:t>A Remedy is to use an inverted L-shaped Tube  which helps to mix acid during motion of  Vehicle (as in EFBs used in Europe and Japan in Stop-Start Applications) to control stratification .</a:t>
            </a:r>
            <a:endParaRPr lang="en-IN" sz="9600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E9A2-353E-4C17-98E2-348A13FCB7AB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Acid Circulation within cell  for Auto and  </a:t>
            </a:r>
            <a:br>
              <a:rPr lang="en-US" sz="3200" b="1" dirty="0" smtClean="0"/>
            </a:br>
            <a:r>
              <a:rPr lang="en-US" sz="3200" b="1" dirty="0" smtClean="0"/>
              <a:t> E-Rickshaw Batteries using  Passive Device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57784"/>
          </a:xfrm>
        </p:spPr>
        <p:txBody>
          <a:bodyPr>
            <a:normAutofit fontScale="25000" lnSpcReduction="20000"/>
          </a:bodyPr>
          <a:lstStyle/>
          <a:p>
            <a:r>
              <a:rPr lang="en-IN" sz="9600" dirty="0" smtClean="0"/>
              <a:t>A  Passive Device made of plastic  with inverted  L-shape  and vertical tubes for flow of acid up and down.</a:t>
            </a:r>
          </a:p>
          <a:p>
            <a:pPr lvl="0"/>
            <a:r>
              <a:rPr lang="en-IN" sz="9600" dirty="0" smtClean="0"/>
              <a:t> Acid backs up on opposite sides of Cell wall during movement. Bottom Acid in cell flows up during acceleration and  top acid flows down during deceleration through  the vertical  tubes.</a:t>
            </a:r>
          </a:p>
          <a:p>
            <a:pPr lvl="0"/>
            <a:r>
              <a:rPr lang="en-US" sz="9600" dirty="0" smtClean="0"/>
              <a:t> </a:t>
            </a:r>
            <a:r>
              <a:rPr lang="en-US" sz="9600" b="1" dirty="0" smtClean="0">
                <a:solidFill>
                  <a:srgbClr val="FF0000"/>
                </a:solidFill>
              </a:rPr>
              <a:t>Acid is  thus continuously circulated while running.</a:t>
            </a:r>
            <a:endParaRPr lang="en-IN" sz="9600" b="1" dirty="0" smtClean="0">
              <a:solidFill>
                <a:srgbClr val="FF0000"/>
              </a:solidFill>
            </a:endParaRPr>
          </a:p>
          <a:p>
            <a:pPr lvl="0"/>
            <a:r>
              <a:rPr lang="en-US" sz="9600" dirty="0" smtClean="0"/>
              <a:t>Uniform Density of Acid is maintained and lower parts of plate do not  undergo higher  </a:t>
            </a:r>
            <a:r>
              <a:rPr lang="en-US" sz="9600" dirty="0" err="1" smtClean="0"/>
              <a:t>Sulphation</a:t>
            </a:r>
            <a:r>
              <a:rPr lang="en-US" sz="9600" dirty="0" smtClean="0"/>
              <a:t>.</a:t>
            </a:r>
            <a:endParaRPr lang="en-IN" sz="9600" dirty="0" smtClean="0"/>
          </a:p>
          <a:p>
            <a:pPr lvl="0"/>
            <a:r>
              <a:rPr lang="en-US" sz="9600" dirty="0" smtClean="0"/>
              <a:t>Significant discharges occur in Auto Battery  with  Air-Conditioner, other electrical loads working during  stops and idling  at Traffic Lights, bumper-bumper driving  etc .</a:t>
            </a:r>
          </a:p>
          <a:p>
            <a:pPr lvl="0"/>
            <a:r>
              <a:rPr lang="en-US" sz="9600" dirty="0" smtClean="0"/>
              <a:t>Mixing is better when battery  is so installed that longer side is at right angles to the direction of vehicle movement.</a:t>
            </a:r>
            <a:endParaRPr lang="en-IN" sz="9600" dirty="0" smtClean="0"/>
          </a:p>
          <a:p>
            <a:pPr>
              <a:buNone/>
            </a:pP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E9A2-353E-4C17-98E2-348A13FCB7AB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Acid flow during Acceleration and Deceleration</a:t>
            </a:r>
            <a:br>
              <a:rPr lang="en-US" sz="3200" b="1" u="sng" dirty="0" smtClean="0"/>
            </a:br>
            <a:r>
              <a:rPr lang="en-US" sz="2400" b="1" u="sng" dirty="0" err="1" smtClean="0"/>
              <a:t>Ebner</a:t>
            </a:r>
            <a:r>
              <a:rPr lang="en-US" sz="2400" b="1" u="sng" dirty="0" smtClean="0"/>
              <a:t>, </a:t>
            </a:r>
            <a:r>
              <a:rPr lang="en-US" sz="2400" b="1" u="sng" dirty="0" err="1" smtClean="0"/>
              <a:t>Wark</a:t>
            </a:r>
            <a:r>
              <a:rPr lang="en-US" sz="2400" b="1" u="sng" dirty="0" smtClean="0"/>
              <a:t>, </a:t>
            </a:r>
            <a:r>
              <a:rPr lang="en-US" sz="2400" b="1" u="sng" dirty="0" err="1" smtClean="0"/>
              <a:t>Boerger</a:t>
            </a:r>
            <a:r>
              <a:rPr lang="en-US" sz="2400" b="1" u="sng" dirty="0" smtClean="0"/>
              <a:t> ; Chem. </a:t>
            </a:r>
            <a:r>
              <a:rPr lang="en-US" sz="2400" b="1" u="sng" dirty="0" err="1" smtClean="0"/>
              <a:t>Ing.Tech</a:t>
            </a:r>
            <a:r>
              <a:rPr lang="en-US" sz="2400" b="1" u="sng" dirty="0" smtClean="0"/>
              <a:t> 83, ( 2013) 2051</a:t>
            </a:r>
            <a:endParaRPr lang="en-IN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3AA0BDA1-CDA7-48C6-850F-6390533B7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34653" r="23225" b="23282"/>
          <a:stretch/>
        </p:blipFill>
        <p:spPr>
          <a:xfrm>
            <a:off x="357158" y="1428736"/>
            <a:ext cx="8501122" cy="50006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E9A2-353E-4C17-98E2-348A13FCB7AB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en-US" sz="3200" u="sng" dirty="0" smtClean="0"/>
              <a:t> Mixing Element  During Acceleration and Deceleration  of Vehicle</a:t>
            </a:r>
            <a:endParaRPr lang="en-IN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E9A2-353E-4C17-98E2-348A13FCB7AB}" type="slidenum">
              <a:rPr lang="en-IN" smtClean="0"/>
              <a:pPr/>
              <a:t>14</a:t>
            </a:fld>
            <a:endParaRPr lang="en-IN"/>
          </a:p>
        </p:txBody>
      </p:sp>
      <p:pic>
        <p:nvPicPr>
          <p:cNvPr id="5" name="Picture 2" descr="C:\Users\India\Downloads\20191112_19130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191" r="14529"/>
          <a:stretch>
            <a:fillRect/>
          </a:stretch>
        </p:blipFill>
        <p:spPr bwMode="auto">
          <a:xfrm>
            <a:off x="357158" y="1600200"/>
            <a:ext cx="4071966" cy="45259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3" descr="C:\Users\India\Downloads\20191112_192255.png"/>
          <p:cNvPicPr>
            <a:picLocks noChangeAspect="1" noChangeArrowheads="1"/>
          </p:cNvPicPr>
          <p:nvPr/>
        </p:nvPicPr>
        <p:blipFill>
          <a:blip r:embed="rId3"/>
          <a:srcRect l="28555" r="15891"/>
          <a:stretch>
            <a:fillRect/>
          </a:stretch>
        </p:blipFill>
        <p:spPr bwMode="auto">
          <a:xfrm>
            <a:off x="4929190" y="1571612"/>
            <a:ext cx="3733867" cy="45720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4.  </a:t>
            </a:r>
            <a:r>
              <a:rPr lang="en-US" sz="3600" b="1" dirty="0" err="1" smtClean="0"/>
              <a:t>Sulphation</a:t>
            </a:r>
            <a:r>
              <a:rPr lang="en-US" sz="3600" b="1" dirty="0" smtClean="0"/>
              <a:t> of Negative  and Remedies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 fontScale="77500" lnSpcReduction="20000"/>
          </a:bodyPr>
          <a:lstStyle/>
          <a:p>
            <a:r>
              <a:rPr lang="en-IN" dirty="0" err="1" smtClean="0"/>
              <a:t>Sulphation</a:t>
            </a:r>
            <a:r>
              <a:rPr lang="en-IN" dirty="0" smtClean="0"/>
              <a:t> of Negative is a slow process .</a:t>
            </a:r>
          </a:p>
          <a:p>
            <a:r>
              <a:rPr lang="en-IN" dirty="0" smtClean="0"/>
              <a:t>It is built -up during Discharge /Charge cycles. Every recharge does  not  result in 100 % conversion due to poor charge acceptance of Negative. </a:t>
            </a:r>
            <a:endParaRPr lang="en-IN" b="1" dirty="0" smtClean="0"/>
          </a:p>
          <a:p>
            <a:r>
              <a:rPr lang="en-IN" dirty="0" smtClean="0"/>
              <a:t>  A small percentage of Lead </a:t>
            </a:r>
            <a:r>
              <a:rPr lang="en-IN" b="1" dirty="0" smtClean="0"/>
              <a:t>S</a:t>
            </a:r>
            <a:r>
              <a:rPr lang="en-IN" dirty="0" smtClean="0"/>
              <a:t>ulphate is not charged back  during every cycle of Discharge /Charge.</a:t>
            </a:r>
          </a:p>
          <a:p>
            <a:r>
              <a:rPr lang="en-IN" dirty="0" smtClean="0"/>
              <a:t>Hence build-up of Lead Sulphate results. The crystals grow over time (Ostwald Ripening)  and resist charge. </a:t>
            </a:r>
          </a:p>
          <a:p>
            <a:r>
              <a:rPr lang="en-IN" dirty="0" smtClean="0"/>
              <a:t>This is called </a:t>
            </a:r>
            <a:r>
              <a:rPr lang="en-IN" b="1" dirty="0" smtClean="0"/>
              <a:t>SULPHATION.</a:t>
            </a:r>
            <a:endParaRPr lang="en-US" dirty="0" smtClean="0"/>
          </a:p>
          <a:p>
            <a:r>
              <a:rPr lang="en-IN" dirty="0" smtClean="0"/>
              <a:t>ALABC researchers found a solution -  Use  Special Carbons – Graphite , Carbon Blacks, </a:t>
            </a:r>
            <a:r>
              <a:rPr lang="en-IN" dirty="0" err="1" smtClean="0"/>
              <a:t>Nanotubes</a:t>
            </a:r>
            <a:r>
              <a:rPr lang="en-IN" dirty="0" smtClean="0"/>
              <a:t> in Negative Paste to improve charge acceptance and control </a:t>
            </a:r>
            <a:r>
              <a:rPr lang="en-IN" dirty="0" err="1" smtClean="0"/>
              <a:t>Sulphation</a:t>
            </a:r>
            <a:r>
              <a:rPr lang="en-IN" dirty="0" smtClean="0"/>
              <a:t> .</a:t>
            </a:r>
          </a:p>
          <a:p>
            <a:r>
              <a:rPr lang="en-US" dirty="0" smtClean="0"/>
              <a:t> Batteries of interest are Auto , E-Rickshaw and Inverter.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E9A2-353E-4C17-98E2-348A13FCB7AB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Graphite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 smtClean="0"/>
              <a:t>Graphite is  preferably added at 2% level to Negative Paste. It improves charge acceptance to a large extent. </a:t>
            </a:r>
          </a:p>
          <a:p>
            <a:r>
              <a:rPr lang="en-IN" dirty="0" smtClean="0"/>
              <a:t>The major advantage of Graphite is its high top -of- Charge voltage and </a:t>
            </a:r>
            <a:r>
              <a:rPr lang="en-IN" b="1" dirty="0" smtClean="0">
                <a:solidFill>
                  <a:srgbClr val="FF0000"/>
                </a:solidFill>
              </a:rPr>
              <a:t>Low Gassing</a:t>
            </a:r>
            <a:r>
              <a:rPr lang="en-IN" dirty="0" smtClean="0"/>
              <a:t>. </a:t>
            </a:r>
          </a:p>
          <a:p>
            <a:r>
              <a:rPr lang="en-IN" dirty="0" smtClean="0"/>
              <a:t> There are many Manufacturers like Superior Graphite                  ( US/China) , </a:t>
            </a:r>
            <a:r>
              <a:rPr lang="en-IN" dirty="0" err="1" smtClean="0"/>
              <a:t>Timcal</a:t>
            </a:r>
            <a:r>
              <a:rPr lang="en-IN" dirty="0" smtClean="0"/>
              <a:t> ,Europe ( Synthetic)  and others.</a:t>
            </a:r>
          </a:p>
          <a:p>
            <a:r>
              <a:rPr lang="en-IN" dirty="0" smtClean="0"/>
              <a:t>  Expanded </a:t>
            </a:r>
            <a:r>
              <a:rPr lang="en-IN" dirty="0" err="1" smtClean="0"/>
              <a:t>Graphites</a:t>
            </a:r>
            <a:r>
              <a:rPr lang="en-IN" dirty="0" smtClean="0"/>
              <a:t> like ABG 1010  are  also  good.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Graphites</a:t>
            </a:r>
            <a:r>
              <a:rPr lang="en-US" dirty="0" smtClean="0"/>
              <a:t>  act as  </a:t>
            </a:r>
            <a:r>
              <a:rPr lang="en-US" dirty="0" err="1" smtClean="0"/>
              <a:t>Supercapacitors</a:t>
            </a:r>
            <a:r>
              <a:rPr lang="en-US" dirty="0" smtClean="0"/>
              <a:t>. They accept charge and distribute  the charge to the lead branches of NAM .</a:t>
            </a:r>
          </a:p>
          <a:p>
            <a:r>
              <a:rPr lang="en-US" dirty="0" smtClean="0"/>
              <a:t>Thus charge acceptance is increased.</a:t>
            </a:r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E9A2-353E-4C17-98E2-348A13FCB7AB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Carbon Blacks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Carbon Blacks are added at 0.3 -0.5% level.</a:t>
            </a:r>
          </a:p>
          <a:p>
            <a:r>
              <a:rPr lang="en-US" dirty="0" smtClean="0"/>
              <a:t>Top-of –Charge is low and  gassing is reported with some Carbon Blacks at higher levels.</a:t>
            </a:r>
          </a:p>
          <a:p>
            <a:r>
              <a:rPr lang="en-US" dirty="0" smtClean="0"/>
              <a:t>Extensive testing should be carried out before using a given Carbon Black. Otherwise  gassing may result.</a:t>
            </a:r>
          </a:p>
          <a:p>
            <a:r>
              <a:rPr lang="en-US" dirty="0" smtClean="0"/>
              <a:t>Pavlov procedure can be used for  evaluation .  Details  of test  are given in my book .</a:t>
            </a:r>
          </a:p>
          <a:p>
            <a:r>
              <a:rPr lang="en-US" dirty="0" smtClean="0"/>
              <a:t>Carbon Blacks can be safely used in VRLA batteries since the  charge  cut – off voltage is Low  ( 13.5V- 14.2 V ) </a:t>
            </a:r>
          </a:p>
          <a:p>
            <a:r>
              <a:rPr lang="en-US" dirty="0" smtClean="0"/>
              <a:t>CBs can also be used in flooded Batteries like Traction ,                E-Rickshaw  where top–up  with water is acceptable.</a:t>
            </a:r>
          </a:p>
          <a:p>
            <a:pPr>
              <a:buFont typeface="Arial" charset="0"/>
              <a:buNone/>
            </a:pPr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E9A2-353E-4C17-98E2-348A13FCB7AB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Choosing Carbon- Pavlov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Condition battery by 3  Charge/Discharge cycles . </a:t>
            </a:r>
            <a:endParaRPr lang="en-IN" sz="9600" dirty="0" smtClean="0"/>
          </a:p>
          <a:p>
            <a:r>
              <a:rPr lang="en-IN" sz="9600" dirty="0" smtClean="0"/>
              <a:t>Charge  battery to 14.4 V . Calculate AH input and Duration . </a:t>
            </a:r>
          </a:p>
          <a:p>
            <a:r>
              <a:rPr lang="en-IN" sz="9600" dirty="0" smtClean="0"/>
              <a:t> Discharge the battery and determine its AH Capacity. </a:t>
            </a:r>
          </a:p>
          <a:p>
            <a:r>
              <a:rPr lang="en-IN" sz="9600" dirty="0" smtClean="0"/>
              <a:t> Charge battery to 14.3 V . Calculate AH input and Duration .</a:t>
            </a:r>
          </a:p>
          <a:p>
            <a:r>
              <a:rPr lang="en-IN" sz="9600" dirty="0" smtClean="0"/>
              <a:t> Discharge the battery and determine its AH capacity.</a:t>
            </a:r>
          </a:p>
          <a:p>
            <a:r>
              <a:rPr lang="en-IN" sz="9600" dirty="0" smtClean="0"/>
              <a:t>Repeat  above steps  charging  to 14.2 V, 14.1 V and 14.0 V </a:t>
            </a:r>
          </a:p>
          <a:p>
            <a:r>
              <a:rPr lang="en-IN" sz="9600" dirty="0" smtClean="0"/>
              <a:t>Compare  capacities for  different charge voltages and see which charge voltage  gives 80% AH.</a:t>
            </a:r>
          </a:p>
          <a:p>
            <a:r>
              <a:rPr lang="en-IN" sz="9600" dirty="0" smtClean="0"/>
              <a:t> </a:t>
            </a:r>
            <a:r>
              <a:rPr lang="en-IN" sz="9600" b="1" dirty="0" smtClean="0">
                <a:solidFill>
                  <a:srgbClr val="FF0000"/>
                </a:solidFill>
              </a:rPr>
              <a:t>Charge  battery at this  voltage to determine the duration of charge needed until the battery is fully charged. </a:t>
            </a:r>
          </a:p>
          <a:p>
            <a:r>
              <a:rPr lang="en-IN" sz="9600" dirty="0" smtClean="0"/>
              <a:t>If this end-of-charge voltage turns out to be insufficient, increase it a bit or </a:t>
            </a:r>
            <a:r>
              <a:rPr lang="en-IN" sz="9600" b="1" dirty="0" smtClean="0">
                <a:solidFill>
                  <a:srgbClr val="FF0000"/>
                </a:solidFill>
              </a:rPr>
              <a:t>change the Carbon used. </a:t>
            </a:r>
          </a:p>
          <a:p>
            <a:r>
              <a:rPr lang="en-IN" sz="9600" dirty="0" smtClean="0"/>
              <a:t>Try another  grade of  Carbon Black.</a:t>
            </a:r>
            <a:r>
              <a:rPr lang="en-IN" sz="3800" dirty="0" smtClean="0"/>
              <a:t/>
            </a:r>
            <a:br>
              <a:rPr lang="en-IN" sz="3800" dirty="0" smtClean="0"/>
            </a:br>
            <a:endParaRPr lang="en-IN" sz="3800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E9A2-353E-4C17-98E2-348A13FCB7AB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Summary 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572164"/>
          </a:xfrm>
        </p:spPr>
        <p:txBody>
          <a:bodyPr>
            <a:noAutofit/>
          </a:bodyPr>
          <a:lstStyle/>
          <a:p>
            <a:r>
              <a:rPr lang="en-IN" sz="2400" dirty="0" smtClean="0"/>
              <a:t>Use Corrosion –Resistant Alloy for Positive Grids and components</a:t>
            </a:r>
          </a:p>
          <a:p>
            <a:r>
              <a:rPr lang="en-IN" sz="2400" dirty="0" smtClean="0"/>
              <a:t> Add  </a:t>
            </a:r>
            <a:r>
              <a:rPr lang="en-IN" sz="2400" dirty="0" err="1" smtClean="0"/>
              <a:t>Tetrabasic</a:t>
            </a:r>
            <a:r>
              <a:rPr lang="en-IN" sz="2400" dirty="0" smtClean="0"/>
              <a:t> Lead Sulphate (4BS) seed crystals  to positive paste  to build strong  skeleton .</a:t>
            </a:r>
          </a:p>
          <a:p>
            <a:r>
              <a:rPr lang="en-IN" sz="2400" dirty="0" smtClean="0"/>
              <a:t>Control shedding by good curing at high Temperature  and       High Relative Humidity ,preferably  with Live Steam. Maintain minimum 10 % moisture  at start of  curing.</a:t>
            </a:r>
          </a:p>
          <a:p>
            <a:r>
              <a:rPr lang="en-IN" sz="2400" dirty="0" smtClean="0"/>
              <a:t>Add  advanced Carbons- Graphite and Carbon Blacks to Negative Paste to control  </a:t>
            </a:r>
            <a:r>
              <a:rPr lang="en-IN" sz="2400" dirty="0" err="1" smtClean="0"/>
              <a:t>Sulphation</a:t>
            </a:r>
            <a:r>
              <a:rPr lang="en-IN" sz="2400" dirty="0" smtClean="0"/>
              <a:t> .</a:t>
            </a:r>
          </a:p>
          <a:p>
            <a:r>
              <a:rPr lang="en-IN" sz="2400" dirty="0" smtClean="0"/>
              <a:t>Cost of Corrosion –resistant alloy is higher; but cost of negative paste is less due to lesser paste weights, partially reducing cost.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Consider use of SCRIM  and  Acid Mixing Device in Auto  and       E-Rickshaw batteries.</a:t>
            </a:r>
            <a:endParaRPr lang="en-IN" sz="2400" b="1" dirty="0" smtClean="0">
              <a:solidFill>
                <a:srgbClr val="FF0000"/>
              </a:solidFill>
            </a:endParaRPr>
          </a:p>
          <a:p>
            <a:endParaRPr lang="en-IN" sz="2400" dirty="0" smtClean="0"/>
          </a:p>
          <a:p>
            <a:endParaRPr lang="en-I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E9A2-353E-4C17-98E2-348A13FCB7AB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en-US" b="1" u="sng" dirty="0" smtClean="0"/>
              <a:t>How to Increase Life of Battery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2922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 By controlling common modes of failure , life cycle  can be enhanced.</a:t>
            </a:r>
          </a:p>
          <a:p>
            <a:pPr>
              <a:defRPr/>
            </a:pPr>
            <a:r>
              <a:rPr lang="en-US" dirty="0"/>
              <a:t>There are several modes of failure of  batteries during warranty which need to be controlled.</a:t>
            </a:r>
          </a:p>
          <a:p>
            <a:pPr>
              <a:defRPr/>
            </a:pPr>
            <a:r>
              <a:rPr lang="en-US" dirty="0"/>
              <a:t> 4  Common  Modes of premature  Failure  and possible  remedies  are considered in this presentation.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b="1" dirty="0">
                <a:solidFill>
                  <a:srgbClr val="FF0000"/>
                </a:solidFill>
              </a:rPr>
              <a:t> Grid Failure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b="1" dirty="0">
                <a:solidFill>
                  <a:srgbClr val="FF0000"/>
                </a:solidFill>
              </a:rPr>
              <a:t>Shedding of Paste 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b="1" dirty="0">
                <a:solidFill>
                  <a:srgbClr val="FF0000"/>
                </a:solidFill>
              </a:rPr>
              <a:t>Stratification of Electrolyte  ( Known for long time; but practical solutions found only recently 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b="1" dirty="0">
                <a:solidFill>
                  <a:srgbClr val="FF0000"/>
                </a:solidFill>
              </a:rPr>
              <a:t>SULPHATION  of Negative Plates</a:t>
            </a:r>
          </a:p>
          <a:p>
            <a:pPr marL="514350" indent="-514350">
              <a:buNone/>
              <a:defRPr/>
            </a:pPr>
            <a:r>
              <a:rPr lang="en-US" dirty="0"/>
              <a:t>  Effective Remedies are discussed in this presentation.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E9A2-353E-4C17-98E2-348A13FCB7AB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E9A2-353E-4C17-98E2-348A13FCB7AB}" type="slidenum">
              <a:rPr lang="en-IN" smtClean="0"/>
              <a:pPr/>
              <a:t>20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214282" y="1000108"/>
            <a:ext cx="82868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sz="48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>
              <a:buNone/>
            </a:pPr>
            <a:endParaRPr lang="en-US" sz="48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>
              <a:buNone/>
            </a:pPr>
            <a:endParaRPr lang="en-US" sz="48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>
              <a:buNone/>
            </a:pPr>
            <a:r>
              <a:rPr lang="en-US" sz="7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THANK  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1</a:t>
            </a:r>
            <a:br>
              <a:rPr lang="en-US" sz="3600" dirty="0" smtClean="0"/>
            </a:br>
            <a:r>
              <a:rPr lang="en-US" sz="3600" dirty="0" smtClean="0"/>
              <a:t>1 .</a:t>
            </a:r>
            <a:r>
              <a:rPr lang="en-US" sz="3600" b="1" u="sng" dirty="0" smtClean="0"/>
              <a:t>Failure of Positive Grid and Components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Grid Corrosion  is a  Common Defect  and a Common  Failure Mode  of Battery.</a:t>
            </a:r>
          </a:p>
          <a:p>
            <a:r>
              <a:rPr lang="en-US" dirty="0" smtClean="0"/>
              <a:t>Corrosion build up  during  latter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phase  of  charging  or  on continuous  float , particularly at high temperature.</a:t>
            </a:r>
          </a:p>
          <a:p>
            <a:r>
              <a:rPr lang="en-US" dirty="0" smtClean="0"/>
              <a:t>Grid Surface  is </a:t>
            </a:r>
            <a:r>
              <a:rPr lang="en-US" dirty="0" err="1" smtClean="0"/>
              <a:t>Oxidised</a:t>
            </a:r>
            <a:r>
              <a:rPr lang="en-US" dirty="0" smtClean="0"/>
              <a:t>  to </a:t>
            </a:r>
            <a:r>
              <a:rPr lang="en-US" dirty="0" err="1" smtClean="0"/>
              <a:t>PbO</a:t>
            </a:r>
            <a:r>
              <a:rPr lang="en-US" dirty="0" smtClean="0"/>
              <a:t> , a Non-Conducting  Corrosion  layer .</a:t>
            </a:r>
          </a:p>
          <a:p>
            <a:pPr lvl="0"/>
            <a:r>
              <a:rPr lang="en-US" dirty="0" smtClean="0"/>
              <a:t> One Remedy  is to use 1-1.3 % Tin in </a:t>
            </a:r>
            <a:r>
              <a:rPr lang="en-US" dirty="0" err="1" smtClean="0"/>
              <a:t>Antimonial</a:t>
            </a:r>
            <a:r>
              <a:rPr lang="en-US" dirty="0" smtClean="0"/>
              <a:t>  Alloy  to get a Conductive layer  of  </a:t>
            </a:r>
            <a:r>
              <a:rPr lang="en-US" dirty="0" err="1" smtClean="0"/>
              <a:t>PbO</a:t>
            </a:r>
            <a:r>
              <a:rPr lang="en-US" dirty="0" smtClean="0"/>
              <a:t>₂  ( </a:t>
            </a:r>
            <a:r>
              <a:rPr lang="en-US" dirty="0" err="1" smtClean="0"/>
              <a:t>Prengaman</a:t>
            </a:r>
            <a:r>
              <a:rPr lang="en-US" dirty="0" smtClean="0"/>
              <a:t>)</a:t>
            </a:r>
            <a:endParaRPr lang="en-IN" dirty="0" smtClean="0"/>
          </a:p>
          <a:p>
            <a:pPr lvl="0"/>
            <a:r>
              <a:rPr lang="en-US" dirty="0" smtClean="0"/>
              <a:t>Tin Oxide – </a:t>
            </a:r>
            <a:r>
              <a:rPr lang="en-US" dirty="0" err="1" smtClean="0"/>
              <a:t>SnO</a:t>
            </a:r>
            <a:r>
              <a:rPr lang="en-US" dirty="0" smtClean="0"/>
              <a:t>₂ - converts </a:t>
            </a:r>
            <a:r>
              <a:rPr lang="en-US" dirty="0" err="1" smtClean="0"/>
              <a:t>PbO</a:t>
            </a:r>
            <a:r>
              <a:rPr lang="en-US" dirty="0" smtClean="0"/>
              <a:t>  ( non-conductor ) to </a:t>
            </a:r>
            <a:r>
              <a:rPr lang="en-US" dirty="0" err="1" smtClean="0"/>
              <a:t>PbO</a:t>
            </a:r>
            <a:r>
              <a:rPr lang="en-US" dirty="0" smtClean="0"/>
              <a:t>₂,       a Semi-Conductor.</a:t>
            </a:r>
            <a:endParaRPr lang="en-IN" dirty="0" smtClean="0"/>
          </a:p>
          <a:p>
            <a:pPr lvl="0"/>
            <a:r>
              <a:rPr lang="en-US" dirty="0" smtClean="0"/>
              <a:t>Thin adherent conducting layer of </a:t>
            </a:r>
            <a:r>
              <a:rPr lang="en-US" dirty="0" err="1" smtClean="0"/>
              <a:t>PbO</a:t>
            </a:r>
            <a:r>
              <a:rPr lang="en-US" dirty="0" smtClean="0"/>
              <a:t>₂   is formed over grid  Surface, helping facile charge and discharge  over many cycles. 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E9A2-353E-4C17-98E2-348A13FCB7AB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Additives to Positive Grid Alloy  to Reduce Corrosion</a:t>
            </a:r>
            <a:endParaRPr lang="en-IN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5016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400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Mangal"/>
                        </a:rPr>
                        <a:t>Element</a:t>
                      </a:r>
                      <a:endParaRPr lang="en-IN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Mangal"/>
                        </a:rPr>
                        <a:t>% in the Alloy</a:t>
                      </a:r>
                      <a:endParaRPr lang="en-IN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Mangal"/>
                        </a:rPr>
                        <a:t>For use in</a:t>
                      </a:r>
                      <a:endParaRPr lang="en-IN" sz="24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Mangal"/>
                        </a:rPr>
                        <a:t>Alloy Type</a:t>
                      </a:r>
                      <a:endParaRPr lang="en-IN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Mangal"/>
                        </a:rPr>
                        <a:t>Cost of Element</a:t>
                      </a:r>
                      <a:endParaRPr lang="en-IN" sz="24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Mangal"/>
                        </a:rPr>
                        <a:t>₹</a:t>
                      </a:r>
                      <a:endParaRPr lang="en-IN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Mangal"/>
                        </a:rPr>
                        <a:t>Increase in alloy cost appox /  indicative</a:t>
                      </a:r>
                      <a:endParaRPr lang="en-IN" sz="2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794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Mangal"/>
                        </a:rPr>
                        <a:t>Tin</a:t>
                      </a:r>
                      <a:endParaRPr lang="en-IN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Mangal"/>
                        </a:rPr>
                        <a:t>1-1.3 %</a:t>
                      </a:r>
                      <a:endParaRPr lang="en-IN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Mangal"/>
                        </a:rPr>
                        <a:t>Lead-Antimony </a:t>
                      </a:r>
                      <a:endParaRPr lang="en-IN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Mangal"/>
                        </a:rPr>
                        <a:t> 1400 /kg</a:t>
                      </a:r>
                      <a:endParaRPr lang="en-IN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Mangal"/>
                        </a:rPr>
                        <a:t>8.4 % more</a:t>
                      </a:r>
                      <a:endParaRPr lang="en-IN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714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Mangal"/>
                        </a:rPr>
                        <a:t>Silver </a:t>
                      </a:r>
                      <a:endParaRPr lang="en-IN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Mangal"/>
                        </a:rPr>
                        <a:t>0.017 %-0.03 % </a:t>
                      </a:r>
                      <a:endParaRPr lang="en-IN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Mangal"/>
                        </a:rPr>
                        <a:t>Lead-Antimony</a:t>
                      </a:r>
                      <a:endParaRPr lang="en-IN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Mangal"/>
                        </a:rPr>
                        <a:t> 50.000 /kg</a:t>
                      </a:r>
                      <a:endParaRPr lang="en-IN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Mangal"/>
                        </a:rPr>
                        <a:t>8.6% more</a:t>
                      </a:r>
                      <a:endParaRPr lang="en-IN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1057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Mangal"/>
                        </a:rPr>
                        <a:t>Silver</a:t>
                      </a:r>
                      <a:endParaRPr lang="en-IN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Mangal"/>
                        </a:rPr>
                        <a:t>0.05 % </a:t>
                      </a:r>
                      <a:endParaRPr lang="en-IN" sz="24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Mangal"/>
                        </a:rPr>
                        <a:t>with Tin  &lt; 1 %</a:t>
                      </a:r>
                      <a:endParaRPr lang="en-IN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Mangal"/>
                        </a:rPr>
                        <a:t>Lead-Calcium </a:t>
                      </a:r>
                      <a:endParaRPr lang="en-IN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Mangal"/>
                        </a:rPr>
                        <a:t> 50,000 /kg</a:t>
                      </a:r>
                      <a:endParaRPr lang="en-IN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Mangal"/>
                        </a:rPr>
                        <a:t>14  % more</a:t>
                      </a:r>
                      <a:endParaRPr lang="en-IN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930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Mangal"/>
                        </a:rPr>
                        <a:t>Barium </a:t>
                      </a:r>
                      <a:endParaRPr lang="en-IN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Mangal"/>
                        </a:rPr>
                        <a:t>0.015- 0.02 %</a:t>
                      </a:r>
                      <a:endParaRPr lang="en-IN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Mangal"/>
                        </a:rPr>
                        <a:t>Lead-Calcium</a:t>
                      </a:r>
                      <a:endParaRPr lang="en-IN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Mangal"/>
                        </a:rPr>
                        <a:t>19000 / kg</a:t>
                      </a:r>
                      <a:endParaRPr lang="en-IN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Mangal"/>
                        </a:rPr>
                        <a:t>2.5% more</a:t>
                      </a:r>
                      <a:endParaRPr lang="en-IN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E9A2-353E-4C17-98E2-348A13FCB7AB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Corrosion-Resistant  Alloy for Positive Grids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 smtClean="0"/>
              <a:t> It is suggested that High Tin be used to Lead-Antimony positive grids and components  to control Corrosion . Cost of alloy  increases  by 8.4 % approx</a:t>
            </a:r>
          </a:p>
          <a:p>
            <a:r>
              <a:rPr lang="en-US" sz="4000" dirty="0" smtClean="0"/>
              <a:t>Silver is very effective  to control corrosion .  Cost of alloy increases  by approximately  8.6% . </a:t>
            </a:r>
          </a:p>
          <a:p>
            <a:r>
              <a:rPr lang="en-US" sz="4000" dirty="0" smtClean="0"/>
              <a:t>Alloys with Silver need forced  Curing .</a:t>
            </a:r>
          </a:p>
          <a:p>
            <a:r>
              <a:rPr lang="en-US" sz="4000" dirty="0" smtClean="0"/>
              <a:t>Since good curing facility is not always available in small units, it is prudent   not to use Silver in alloy. Use Silver only with good  curing .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 Use TIN instead.</a:t>
            </a:r>
          </a:p>
          <a:p>
            <a:r>
              <a:rPr lang="en-US" sz="4000" dirty="0" smtClean="0"/>
              <a:t>Barium metal is added for  Lead-Calcium Positive Alloys </a:t>
            </a:r>
          </a:p>
          <a:p>
            <a:pPr>
              <a:buNone/>
            </a:pPr>
            <a:r>
              <a:rPr lang="en-US" sz="4000" dirty="0" smtClean="0"/>
              <a:t>      Furukawa / SF  for  Maintenance –Free Auto  batteries  operating  at under-hood  temperatures  of  60-65 ⁰C.</a:t>
            </a:r>
          </a:p>
          <a:p>
            <a:r>
              <a:rPr lang="en-US" sz="4000" b="1" dirty="0" smtClean="0"/>
              <a:t>Silver  with Barium in Lead-Calcium alloy is an excellent choice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E9A2-353E-4C17-98E2-348A13FCB7AB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2. Plate Shedding - Causes &amp; Remedies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Poor Curing is main cause of  shedding. Smooth grid surface , oil on grids , low moisture in paste cause poor  curing and poor adhesion  between Grid and Paste.</a:t>
            </a:r>
            <a:endParaRPr lang="en-IN" dirty="0" smtClean="0"/>
          </a:p>
          <a:p>
            <a:r>
              <a:rPr lang="en-IN" dirty="0" err="1" smtClean="0"/>
              <a:t>Tetrabasic</a:t>
            </a:r>
            <a:r>
              <a:rPr lang="en-IN" dirty="0" smtClean="0"/>
              <a:t>  Lead Sulphate ( 4 BS;  4 </a:t>
            </a:r>
            <a:r>
              <a:rPr lang="en-IN" dirty="0" err="1" smtClean="0"/>
              <a:t>PbO</a:t>
            </a:r>
            <a:r>
              <a:rPr lang="en-IN" dirty="0" smtClean="0"/>
              <a:t>, </a:t>
            </a:r>
            <a:r>
              <a:rPr lang="en-IN" dirty="0" err="1" smtClean="0"/>
              <a:t>PbSO</a:t>
            </a:r>
            <a:r>
              <a:rPr lang="en-IN" dirty="0" smtClean="0"/>
              <a:t>₄) in Positive paste  and curing  at high Temperature and High  RH is a remedy. A strong porous  skeleton is obtained.</a:t>
            </a:r>
          </a:p>
          <a:p>
            <a:r>
              <a:rPr lang="en-IN" dirty="0" smtClean="0"/>
              <a:t>4 BS can be obtained during  paste mixing  at  70⁰C-80 ⁰ C. But this process is not practical for SMEs .</a:t>
            </a:r>
          </a:p>
          <a:p>
            <a:r>
              <a:rPr lang="en-IN" dirty="0" smtClean="0"/>
              <a:t> Also large crystals of 4BS take longer  time for  formation.</a:t>
            </a:r>
          </a:p>
          <a:p>
            <a:r>
              <a:rPr lang="en-IN" b="1" dirty="0" smtClean="0">
                <a:solidFill>
                  <a:srgbClr val="FF0000"/>
                </a:solidFill>
              </a:rPr>
              <a:t> Instead , add seed crystals of 4BS to paste and cure at 56 ⁰ C under  98-100 % RH(  Procedure of Hammond Lead Products).  Choose particle  size as small as available.</a:t>
            </a:r>
          </a:p>
          <a:p>
            <a:r>
              <a:rPr lang="en-IN" dirty="0" smtClean="0"/>
              <a:t>Live steam from Boiler is ideal for  Curing   . Conditioned Chambers  also  can give High Temperature and High RH.</a:t>
            </a:r>
          </a:p>
          <a:p>
            <a:r>
              <a:rPr lang="en-US" dirty="0" smtClean="0"/>
              <a:t>Use DROP  TEST for evaluation of Adhesion and Cohesion.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E9A2-353E-4C17-98E2-348A13FCB7AB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%  4BS  in curing at 54°C  with seed crystals in paste </a:t>
            </a:r>
            <a:r>
              <a:rPr lang="en-US" sz="3600" dirty="0" smtClean="0"/>
              <a:t>.</a:t>
            </a:r>
            <a:r>
              <a:rPr lang="en-US" sz="3600" b="1" dirty="0" smtClean="0"/>
              <a:t>  [ Data of Hammond Lead Products]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pic>
        <p:nvPicPr>
          <p:cNvPr id="4" name="Content Placeholder 3" descr="Image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1357298"/>
            <a:ext cx="7929618" cy="514353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E9A2-353E-4C17-98E2-348A13FCB7AB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sz="3600" b="1" dirty="0" err="1" smtClean="0"/>
              <a:t>Fibres</a:t>
            </a:r>
            <a:r>
              <a:rPr lang="en-US" sz="3600" b="1" dirty="0" smtClean="0"/>
              <a:t>, Polyester Fleece, Tight Assembly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0066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Addition of  </a:t>
            </a:r>
            <a:r>
              <a:rPr lang="en-US" sz="3400" dirty="0" err="1" smtClean="0"/>
              <a:t>Fibres</a:t>
            </a:r>
            <a:r>
              <a:rPr lang="en-US" sz="3400" dirty="0" smtClean="0"/>
              <a:t> to paste for reinforcement  is well –known and is in use  since several  decades. </a:t>
            </a:r>
            <a:r>
              <a:rPr lang="en-US" sz="3400" dirty="0" err="1" smtClean="0"/>
              <a:t>Fibre</a:t>
            </a:r>
            <a:r>
              <a:rPr lang="en-US" sz="3400" dirty="0" smtClean="0"/>
              <a:t>  helps to prevent shedding during   handling of plates on the shop floor .</a:t>
            </a:r>
          </a:p>
          <a:p>
            <a:r>
              <a:rPr lang="en-US" sz="3400" dirty="0" smtClean="0"/>
              <a:t>In VRLA batteries, use of  thin glass mat of  about 35 </a:t>
            </a:r>
            <a:r>
              <a:rPr lang="en-US" sz="3400" dirty="0" err="1" smtClean="0"/>
              <a:t>gsm</a:t>
            </a:r>
            <a:r>
              <a:rPr lang="en-US" sz="3400" dirty="0" smtClean="0"/>
              <a:t>         ( H&amp;V) on freshly  pasted positive plate  is also well –known . </a:t>
            </a:r>
          </a:p>
          <a:p>
            <a:r>
              <a:rPr lang="en-US" sz="3400" dirty="0" smtClean="0"/>
              <a:t>  ENHANCED FLOODED BATTERIES ( EFB) use a woven  polyester fleece </a:t>
            </a:r>
            <a:r>
              <a:rPr lang="en-US" sz="3400" b="1" dirty="0" smtClean="0">
                <a:solidFill>
                  <a:srgbClr val="FF0000"/>
                </a:solidFill>
              </a:rPr>
              <a:t>‘SCRIM</a:t>
            </a:r>
            <a:r>
              <a:rPr lang="en-US" sz="3400" dirty="0" smtClean="0"/>
              <a:t>’  which is placed on top of freshly pasted positives and embedded in it. </a:t>
            </a:r>
          </a:p>
          <a:p>
            <a:r>
              <a:rPr lang="en-US" sz="3400" dirty="0" smtClean="0"/>
              <a:t> One factor  for Longer Life of EFB batteries is the Scrim.</a:t>
            </a:r>
          </a:p>
          <a:p>
            <a:r>
              <a:rPr lang="en-US" sz="3400" dirty="0" smtClean="0"/>
              <a:t>However, SCRIM is not compatible with open formation since the scrim will de-bond and  fall off in formation tank.</a:t>
            </a:r>
          </a:p>
          <a:p>
            <a:r>
              <a:rPr lang="en-US" sz="3400" dirty="0" smtClean="0"/>
              <a:t>Use  scrim on positive  when green plate formation is used.</a:t>
            </a:r>
          </a:p>
          <a:p>
            <a:r>
              <a:rPr lang="en-US" sz="3400" dirty="0" smtClean="0"/>
              <a:t>Tight assembly of plates (Sandwich box) already being  used by many  units prevents expansion and prevents shedding.</a:t>
            </a:r>
            <a:endParaRPr lang="en-IN" sz="3400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E9A2-353E-4C17-98E2-348A13FCB7AB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Control of Stratification in Flooded Batteries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Stratification  or Settling of higher density acid to the  bottom   of plate  by gravity, in flooded batteries is a well- known  phenomenon for decades.</a:t>
            </a:r>
          </a:p>
          <a:p>
            <a:r>
              <a:rPr lang="en-US" dirty="0" smtClean="0"/>
              <a:t>But its Life-Limiting effect is not so well </a:t>
            </a:r>
            <a:r>
              <a:rPr lang="en-US" dirty="0" err="1" smtClean="0"/>
              <a:t>recognised</a:t>
            </a:r>
            <a:r>
              <a:rPr lang="en-US" dirty="0" smtClean="0"/>
              <a:t> /appreciated.</a:t>
            </a:r>
          </a:p>
          <a:p>
            <a:r>
              <a:rPr lang="en-US" dirty="0" smtClean="0"/>
              <a:t>Density of acid  differs significantly  between  Top and Bottom layers  soon  after charging  .</a:t>
            </a:r>
          </a:p>
          <a:p>
            <a:r>
              <a:rPr lang="en-US" dirty="0" smtClean="0"/>
              <a:t>Recent comparison of  Flooded &amp; VRLA shows that VRLA can </a:t>
            </a:r>
            <a:r>
              <a:rPr lang="en-US" b="1" dirty="0" smtClean="0">
                <a:solidFill>
                  <a:srgbClr val="FF0000"/>
                </a:solidFill>
              </a:rPr>
              <a:t>withstand  charge –discharge cycles significantly more  than conventional Flooded. This is due to  reduced STRATIFICATION  of acid  </a:t>
            </a:r>
            <a:r>
              <a:rPr lang="en-US" b="1" smtClean="0">
                <a:solidFill>
                  <a:srgbClr val="FF0000"/>
                </a:solidFill>
              </a:rPr>
              <a:t>in </a:t>
            </a:r>
            <a:r>
              <a:rPr lang="en-US" b="1" smtClean="0">
                <a:solidFill>
                  <a:srgbClr val="FF0000"/>
                </a:solidFill>
              </a:rPr>
              <a:t>VRLA </a:t>
            </a:r>
            <a:r>
              <a:rPr lang="en-US" b="1" dirty="0" smtClean="0">
                <a:solidFill>
                  <a:srgbClr val="FF0000"/>
                </a:solidFill>
              </a:rPr>
              <a:t>Batteries. (Capillary forces/wicking action)</a:t>
            </a:r>
          </a:p>
          <a:p>
            <a:r>
              <a:rPr lang="en-US" dirty="0" smtClean="0"/>
              <a:t>VRLA-AGM  has </a:t>
            </a:r>
            <a:r>
              <a:rPr lang="en-US" dirty="0" err="1" smtClean="0"/>
              <a:t>immobilised</a:t>
            </a:r>
            <a:r>
              <a:rPr lang="en-US" dirty="0" smtClean="0"/>
              <a:t> electrolyte with no ‘FREE’ electrolyte. VRLA -GEL is even better in this respect.</a:t>
            </a:r>
          </a:p>
          <a:p>
            <a:r>
              <a:rPr lang="en-US" dirty="0" smtClean="0"/>
              <a:t>How to remove stratification and get  longer life ?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E9A2-353E-4C17-98E2-348A13FCB7AB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1776</Words>
  <Application>Microsoft Office PowerPoint</Application>
  <PresentationFormat>On-screen Show (4:3)</PresentationFormat>
  <Paragraphs>176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Mangal</vt:lpstr>
      <vt:lpstr>Tahoma</vt:lpstr>
      <vt:lpstr>Office Theme</vt:lpstr>
      <vt:lpstr>How to Increase Life of Lead-Acid Battery ?</vt:lpstr>
      <vt:lpstr>How to Increase Life of Battery</vt:lpstr>
      <vt:lpstr>1 1 .Failure of Positive Grid and Components </vt:lpstr>
      <vt:lpstr>Additives to Positive Grid Alloy  to Reduce Corrosion</vt:lpstr>
      <vt:lpstr>Corrosion-Resistant  Alloy for Positive Grids</vt:lpstr>
      <vt:lpstr>2. Plate Shedding - Causes &amp; Remedies</vt:lpstr>
      <vt:lpstr> %  4BS  in curing at 54°C  with seed crystals in paste .  [ Data of Hammond Lead Products] </vt:lpstr>
      <vt:lpstr> Fibres, Polyester Fleece, Tight Assembly </vt:lpstr>
      <vt:lpstr>Control of Stratification in Flooded Batteries</vt:lpstr>
      <vt:lpstr>Stratification in Flooded  Batteries- Settling of higher Density  acid by Gravity</vt:lpstr>
      <vt:lpstr>Remedies for Stratification in Flooded Batteries</vt:lpstr>
      <vt:lpstr>Acid Circulation within cell  for Auto and    E-Rickshaw Batteries using  Passive Device</vt:lpstr>
      <vt:lpstr>Acid flow during Acceleration and Deceleration Ebner, Wark, Boerger ; Chem. Ing.Tech 83, ( 2013) 2051</vt:lpstr>
      <vt:lpstr> Mixing Element  During Acceleration and Deceleration  of Vehicle</vt:lpstr>
      <vt:lpstr>4.  Sulphation of Negative  and Remedies</vt:lpstr>
      <vt:lpstr>Graphite</vt:lpstr>
      <vt:lpstr>Carbon Blacks</vt:lpstr>
      <vt:lpstr>Choosing Carbon- Pavlov</vt:lpstr>
      <vt:lpstr>Summary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Increase Life of Lead-Acid Battery ?</dc:title>
  <dc:creator>India</dc:creator>
  <cp:lastModifiedBy>Nitin</cp:lastModifiedBy>
  <cp:revision>17</cp:revision>
  <dcterms:created xsi:type="dcterms:W3CDTF">2019-11-29T07:42:59Z</dcterms:created>
  <dcterms:modified xsi:type="dcterms:W3CDTF">2020-01-15T16:17:41Z</dcterms:modified>
</cp:coreProperties>
</file>